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24"/>
  </p:notesMasterIdLst>
  <p:handoutMasterIdLst>
    <p:handoutMasterId r:id="rId25"/>
  </p:handoutMasterIdLst>
  <p:sldIdLst>
    <p:sldId id="265" r:id="rId3"/>
    <p:sldId id="264" r:id="rId4"/>
    <p:sldId id="269" r:id="rId5"/>
    <p:sldId id="278" r:id="rId6"/>
    <p:sldId id="280" r:id="rId7"/>
    <p:sldId id="279" r:id="rId8"/>
    <p:sldId id="282" r:id="rId9"/>
    <p:sldId id="281" r:id="rId10"/>
    <p:sldId id="283" r:id="rId11"/>
    <p:sldId id="284" r:id="rId12"/>
    <p:sldId id="285" r:id="rId13"/>
    <p:sldId id="293" r:id="rId14"/>
    <p:sldId id="286" r:id="rId15"/>
    <p:sldId id="287" r:id="rId16"/>
    <p:sldId id="294" r:id="rId17"/>
    <p:sldId id="295" r:id="rId18"/>
    <p:sldId id="288" r:id="rId19"/>
    <p:sldId id="289" r:id="rId20"/>
    <p:sldId id="290" r:id="rId21"/>
    <p:sldId id="292" r:id="rId22"/>
    <p:sldId id="29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30AC"/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94679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424" y="12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2979" y="2277109"/>
            <a:ext cx="6198041" cy="589282"/>
          </a:xfrm>
        </p:spPr>
        <p:txBody>
          <a:bodyPr>
            <a:noAutofit/>
          </a:bodyPr>
          <a:lstStyle/>
          <a:p>
            <a:r>
              <a:rPr lang="en-US" sz="4000" dirty="0"/>
              <a:t> </a:t>
            </a:r>
            <a:r>
              <a:rPr lang="ru-RU" sz="4000" dirty="0"/>
              <a:t>Электросамокаты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599" y="4094037"/>
            <a:ext cx="6400800" cy="589281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Петренко Алексей Вячеславович, </a:t>
            </a:r>
            <a:r>
              <a:rPr lang="en-US" sz="2000" dirty="0"/>
              <a:t>P4117</a:t>
            </a:r>
            <a:r>
              <a:rPr lang="ru-RU" sz="2000" dirty="0"/>
              <a:t>1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RDFLib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10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169F15-5106-034B-96EF-04987576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23" y="623144"/>
            <a:ext cx="4300154" cy="38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RDFLib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11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42F9B5-16F3-8745-A4BC-7FC5C2B6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909" y="836371"/>
            <a:ext cx="3637233" cy="347075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A2E475-A5AF-1741-A1F7-36108103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" y="795098"/>
            <a:ext cx="2523113" cy="35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4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Онтология с загруженными данными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DE1BA-DA24-A14B-B091-F51D5FFA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5" y="1119563"/>
            <a:ext cx="7246189" cy="29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13</a:t>
            </a:r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4CB3F3D-2AB1-474E-9D7D-BC22876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0" y="690113"/>
            <a:ext cx="4204661" cy="330247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5ECB15-3094-9943-BA01-C667A51A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984" y="1512419"/>
            <a:ext cx="3933645" cy="32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Reasoning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14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DC9CF9-DF05-0849-AACA-20105260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0" y="672958"/>
            <a:ext cx="5605360" cy="379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Reasoning with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15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DCAEDE-DC98-D34F-A63E-D05E04E5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09" y="1674978"/>
            <a:ext cx="7556981" cy="17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 for graph with reasoning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16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52B703-3E09-5C4F-99D7-4FD0FD6F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29" y="672859"/>
            <a:ext cx="3850196" cy="293710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BF5A63-444A-044F-9F06-E763B839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85" y="1476721"/>
            <a:ext cx="4304460" cy="35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3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VoID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56050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17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BB7AB7-F561-4347-8780-C1BBAF7E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77" y="638354"/>
            <a:ext cx="3256245" cy="38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18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DB3BD2-39E4-C640-926A-7A6E7FF0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83" y="611294"/>
            <a:ext cx="4989234" cy="3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19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DC2124-72D7-F445-B757-5C2CAC2C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10" y="894054"/>
            <a:ext cx="6199780" cy="33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39" y="1147505"/>
            <a:ext cx="4103361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Набирающий популярность вид транспорта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Возможность передвижения без пробок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Не требует наличия прав (пока что…)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Актуальность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6C7B-8484-BD4C-B732-932F8B6F132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2</a:t>
            </a:r>
          </a:p>
        </p:txBody>
      </p:sp>
      <p:pic>
        <p:nvPicPr>
          <p:cNvPr id="5" name="Рисунок 4" descr="Изображение выглядит как здание, земля, внеш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F25FABFA-56A6-7444-BF66-C515123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4" y="1285875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PyLODE Documentation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20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793578-9398-B844-8F18-BCF92D47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47" y="853213"/>
            <a:ext cx="5984305" cy="34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Проблемы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21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4EE40A-57A5-7342-BEAD-C91D5463F9CD}"/>
              </a:ext>
            </a:extLst>
          </p:cNvPr>
          <p:cNvSpPr txBox="1">
            <a:spLocks/>
          </p:cNvSpPr>
          <p:nvPr/>
        </p:nvSpPr>
        <p:spPr>
          <a:xfrm>
            <a:off x="457199" y="1195740"/>
            <a:ext cx="3217654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1600" dirty="0">
                <a:solidFill>
                  <a:srgbClr val="0330AC"/>
                </a:solidFill>
              </a:rPr>
              <a:t>Технические</a:t>
            </a:r>
            <a:r>
              <a:rPr lang="en-US" sz="16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Парсинг данных занимал много времени 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Работа с </a:t>
            </a:r>
            <a:r>
              <a:rPr lang="en-US" sz="1600" dirty="0">
                <a:solidFill>
                  <a:srgbClr val="0330AC"/>
                </a:solidFill>
              </a:rPr>
              <a:t>Protégé </a:t>
            </a:r>
            <a:r>
              <a:rPr lang="ru-RU" sz="1600" dirty="0">
                <a:solidFill>
                  <a:srgbClr val="0330AC"/>
                </a:solidFill>
              </a:rPr>
              <a:t>на </a:t>
            </a:r>
            <a:r>
              <a:rPr lang="en-US" sz="1600" dirty="0">
                <a:solidFill>
                  <a:srgbClr val="0330AC"/>
                </a:solidFill>
              </a:rPr>
              <a:t>MacOS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Отсутствие в веб-версии </a:t>
            </a:r>
            <a:r>
              <a:rPr lang="en-US" sz="1600" dirty="0">
                <a:solidFill>
                  <a:srgbClr val="0330AC"/>
                </a:solidFill>
              </a:rPr>
              <a:t>Protégé </a:t>
            </a:r>
            <a:r>
              <a:rPr lang="ru-RU" sz="1600" dirty="0">
                <a:solidFill>
                  <a:srgbClr val="0330AC"/>
                </a:solidFill>
              </a:rPr>
              <a:t>всего необходимого функционала </a:t>
            </a:r>
            <a:r>
              <a:rPr lang="en-US" sz="1600" dirty="0">
                <a:solidFill>
                  <a:srgbClr val="0330AC"/>
                </a:solidFill>
              </a:rPr>
              <a:t>(Reasoner), Equivalent Of</a:t>
            </a:r>
            <a:endParaRPr lang="ru-RU" sz="16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C07270-404B-0243-9D88-77F7F0A2BED6}"/>
              </a:ext>
            </a:extLst>
          </p:cNvPr>
          <p:cNvSpPr txBox="1">
            <a:spLocks/>
          </p:cNvSpPr>
          <p:nvPr/>
        </p:nvSpPr>
        <p:spPr>
          <a:xfrm>
            <a:off x="4508737" y="1195740"/>
            <a:ext cx="4178063" cy="2294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1600" dirty="0">
                <a:solidFill>
                  <a:srgbClr val="0330AC"/>
                </a:solidFill>
              </a:rPr>
              <a:t>Концептуальные</a:t>
            </a:r>
            <a:r>
              <a:rPr lang="en-US" sz="16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Несогласованность данных постоянно приводила к их перезаливке в онтологию и дополнительной обработке для корректной работы таких этапов как </a:t>
            </a:r>
            <a:r>
              <a:rPr lang="en-US" sz="1600" dirty="0">
                <a:solidFill>
                  <a:srgbClr val="0330AC"/>
                </a:solidFill>
              </a:rPr>
              <a:t>Reasoner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Проектирование онтологии для корректной работы </a:t>
            </a:r>
            <a:r>
              <a:rPr lang="en-US" sz="1600" dirty="0">
                <a:solidFill>
                  <a:srgbClr val="0330AC"/>
                </a:solidFill>
              </a:rPr>
              <a:t>Reasoner</a:t>
            </a:r>
            <a:endParaRPr lang="ru-RU" sz="16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Затрудненный поиск информации по некоторым темам </a:t>
            </a:r>
            <a:r>
              <a:rPr lang="en-US" sz="1600" dirty="0">
                <a:solidFill>
                  <a:srgbClr val="0330AC"/>
                </a:solidFill>
              </a:rPr>
              <a:t>(VoID, SHACL)</a:t>
            </a:r>
            <a:endParaRPr lang="ru-RU" sz="16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7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033" y="932664"/>
            <a:ext cx="6273934" cy="81931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Разработать базу знаний для системы рекомендаций по подбору электросамокатов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Цель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D357C-A1BF-DA4B-8E01-C81E56341EF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3</a:t>
            </a:r>
          </a:p>
        </p:txBody>
      </p:sp>
      <p:pic>
        <p:nvPicPr>
          <p:cNvPr id="4" name="Рисунок 3" descr="Изображение выглядит как внешний, воздух&#10;&#10;Автоматически созданное описание">
            <a:extLst>
              <a:ext uri="{FF2B5EF4-FFF2-40B4-BE49-F238E27FC236}">
                <a16:creationId xmlns:a16="http://schemas.microsoft.com/office/drawing/2014/main" id="{A7EE54AB-7623-5048-9CA8-4198328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5" y="1966030"/>
            <a:ext cx="1844084" cy="18440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порт&#10;&#10;Автоматически созданное описание">
            <a:extLst>
              <a:ext uri="{FF2B5EF4-FFF2-40B4-BE49-F238E27FC236}">
                <a16:creationId xmlns:a16="http://schemas.microsoft.com/office/drawing/2014/main" id="{E5B33FCB-24C4-E74C-9266-369FB28E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58" y="1966030"/>
            <a:ext cx="1844084" cy="184408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323442D0-0F5B-C34A-BDC5-E5342ADC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91" y="1932862"/>
            <a:ext cx="1844084" cy="18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Аудитория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442" y="1147505"/>
            <a:ext cx="6811493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Люди, желающие вступить в комьюнити </a:t>
            </a:r>
            <a:r>
              <a:rPr lang="en-US" sz="2000" dirty="0">
                <a:solidFill>
                  <a:srgbClr val="0330AC"/>
                </a:solidFill>
              </a:rPr>
              <a:t>“</a:t>
            </a:r>
            <a:r>
              <a:rPr lang="ru-RU" sz="2000" dirty="0">
                <a:solidFill>
                  <a:srgbClr val="0330AC"/>
                </a:solidFill>
              </a:rPr>
              <a:t>самокатоводов</a:t>
            </a:r>
            <a:r>
              <a:rPr lang="en-US" sz="2000" dirty="0">
                <a:solidFill>
                  <a:srgbClr val="0330AC"/>
                </a:solidFill>
              </a:rPr>
              <a:t>”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 со стажем, которые ищут самокаты по специфическим критериям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3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Функционал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253" y="1040657"/>
            <a:ext cx="6811493" cy="767559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Подбор конкретных моделей электросамокатов исходя как из технических, так и из описательных характеристик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863E9-5FC8-644E-B083-23CAA3AFFE1D}"/>
              </a:ext>
            </a:extLst>
          </p:cNvPr>
          <p:cNvSpPr txBox="1">
            <a:spLocks/>
          </p:cNvSpPr>
          <p:nvPr/>
        </p:nvSpPr>
        <p:spPr>
          <a:xfrm>
            <a:off x="379561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Технические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Запас хода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Максимальная скорость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Мощность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6C4F9-84AF-3C49-B4D4-2D872F4F3343}"/>
              </a:ext>
            </a:extLst>
          </p:cNvPr>
          <p:cNvSpPr txBox="1">
            <a:spLocks/>
          </p:cNvSpPr>
          <p:nvPr/>
        </p:nvSpPr>
        <p:spPr>
          <a:xfrm>
            <a:off x="4571999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Описательные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Стильный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Удобный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Надежный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Кастомизируемый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Источники данных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9"/>
            <a:ext cx="3330034" cy="42141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30AC"/>
                </a:solidFill>
              </a:rPr>
              <a:t>https://e-samokat.com</a:t>
            </a: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32057B-C4C4-1742-AA06-B07A63CE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26" y="1219328"/>
            <a:ext cx="6379276" cy="34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Онтология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40E40-2D8D-C346-A60F-88F32C73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0" y="691172"/>
            <a:ext cx="2222501" cy="376115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4E63CD7-695A-CD47-84B1-F0130FF7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13" y="1377950"/>
            <a:ext cx="2171700" cy="21209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A1996A8-9C6E-F840-8000-2AB075FFD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02" y="1377950"/>
            <a:ext cx="2222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Компетентностные вопросы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8"/>
            <a:ext cx="6124992" cy="361018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детский трехколесный самокат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самокат производителя </a:t>
            </a:r>
            <a:r>
              <a:rPr lang="en-US" sz="2000" dirty="0">
                <a:solidFill>
                  <a:srgbClr val="0330AC"/>
                </a:solidFill>
              </a:rPr>
              <a:t>X </a:t>
            </a:r>
            <a:r>
              <a:rPr lang="ru-RU" sz="2000" dirty="0">
                <a:solidFill>
                  <a:srgbClr val="0330AC"/>
                </a:solidFill>
              </a:rPr>
              <a:t>доступный в городе </a:t>
            </a:r>
            <a:r>
              <a:rPr lang="en-US" sz="2000" dirty="0">
                <a:solidFill>
                  <a:srgbClr val="0330AC"/>
                </a:solidFill>
              </a:rPr>
              <a:t>Y </a:t>
            </a:r>
            <a:r>
              <a:rPr lang="ru-RU" sz="2000" dirty="0">
                <a:solidFill>
                  <a:srgbClr val="0330AC"/>
                </a:solidFill>
              </a:rPr>
              <a:t>(для покупки)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городской самокат, который используется в прокате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детский самокат доступный в городе </a:t>
            </a:r>
            <a:r>
              <a:rPr lang="en-US" sz="2000" dirty="0">
                <a:solidFill>
                  <a:srgbClr val="0330AC"/>
                </a:solidFill>
              </a:rPr>
              <a:t>X (</a:t>
            </a:r>
            <a:r>
              <a:rPr lang="ru-RU" sz="2000">
                <a:solidFill>
                  <a:srgbClr val="0330AC"/>
                </a:solidFill>
              </a:rPr>
              <a:t>для покупки)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4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Визуализация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9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A2256A-572F-A040-BC08-120C03EA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770" y="626559"/>
            <a:ext cx="9528770" cy="42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48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5161</TotalTime>
  <Words>239</Words>
  <Application>Microsoft Macintosh PowerPoint</Application>
  <PresentationFormat>Экран (16:9)</PresentationFormat>
  <Paragraphs>73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Cover</vt:lpstr>
      <vt:lpstr>1_Cover</vt:lpstr>
      <vt:lpstr> Электросамокаты</vt:lpstr>
      <vt:lpstr>Актуальность</vt:lpstr>
      <vt:lpstr>Цель</vt:lpstr>
      <vt:lpstr>Аудитория</vt:lpstr>
      <vt:lpstr>Функционал</vt:lpstr>
      <vt:lpstr>Источники данных</vt:lpstr>
      <vt:lpstr>Онтология</vt:lpstr>
      <vt:lpstr>Компетентностные вопросы</vt:lpstr>
      <vt:lpstr>Визуализация</vt:lpstr>
      <vt:lpstr>RDFLib</vt:lpstr>
      <vt:lpstr>RDFLib</vt:lpstr>
      <vt:lpstr>Онтология с загруженными данными</vt:lpstr>
      <vt:lpstr>SPARQL</vt:lpstr>
      <vt:lpstr>Reasoning</vt:lpstr>
      <vt:lpstr>Reasoning with Python</vt:lpstr>
      <vt:lpstr>SPARQL for graph with reasoning</vt:lpstr>
      <vt:lpstr>VoID</vt:lpstr>
      <vt:lpstr>SHACL</vt:lpstr>
      <vt:lpstr>SHACL</vt:lpstr>
      <vt:lpstr>PyLODE Documentation</vt:lpstr>
      <vt:lpstr>Проблемы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Петренко Алексей Вячеславович</cp:lastModifiedBy>
  <cp:revision>166</cp:revision>
  <dcterms:created xsi:type="dcterms:W3CDTF">2014-06-27T12:30:22Z</dcterms:created>
  <dcterms:modified xsi:type="dcterms:W3CDTF">2021-05-18T20:55:44Z</dcterms:modified>
</cp:coreProperties>
</file>